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404" r:id="rId2"/>
    <p:sldId id="257" r:id="rId3"/>
    <p:sldId id="522" r:id="rId4"/>
    <p:sldId id="259" r:id="rId5"/>
    <p:sldId id="526" r:id="rId6"/>
    <p:sldId id="523" r:id="rId7"/>
    <p:sldId id="258" r:id="rId8"/>
    <p:sldId id="261" r:id="rId9"/>
    <p:sldId id="262" r:id="rId10"/>
    <p:sldId id="263" r:id="rId11"/>
    <p:sldId id="524" r:id="rId12"/>
    <p:sldId id="544" r:id="rId13"/>
    <p:sldId id="268" r:id="rId14"/>
    <p:sldId id="545" r:id="rId15"/>
    <p:sldId id="266" r:id="rId16"/>
    <p:sldId id="265" r:id="rId17"/>
    <p:sldId id="270" r:id="rId18"/>
    <p:sldId id="271" r:id="rId19"/>
    <p:sldId id="546" r:id="rId20"/>
    <p:sldId id="267" r:id="rId21"/>
    <p:sldId id="529" r:id="rId22"/>
    <p:sldId id="284" r:id="rId23"/>
    <p:sldId id="525" r:id="rId24"/>
    <p:sldId id="554" r:id="rId25"/>
    <p:sldId id="528" r:id="rId26"/>
    <p:sldId id="274" r:id="rId27"/>
    <p:sldId id="283" r:id="rId28"/>
    <p:sldId id="288" r:id="rId29"/>
    <p:sldId id="547" r:id="rId30"/>
    <p:sldId id="537" r:id="rId31"/>
    <p:sldId id="548" r:id="rId32"/>
    <p:sldId id="290" r:id="rId33"/>
    <p:sldId id="279" r:id="rId34"/>
    <p:sldId id="289" r:id="rId35"/>
    <p:sldId id="278" r:id="rId36"/>
    <p:sldId id="269" r:id="rId37"/>
    <p:sldId id="534" r:id="rId38"/>
    <p:sldId id="280" r:id="rId39"/>
    <p:sldId id="538" r:id="rId40"/>
    <p:sldId id="539" r:id="rId41"/>
    <p:sldId id="285" r:id="rId42"/>
    <p:sldId id="308" r:id="rId43"/>
    <p:sldId id="541" r:id="rId44"/>
    <p:sldId id="542" r:id="rId45"/>
    <p:sldId id="286" r:id="rId46"/>
    <p:sldId id="307" r:id="rId47"/>
    <p:sldId id="549" r:id="rId48"/>
    <p:sldId id="543" r:id="rId49"/>
    <p:sldId id="272" r:id="rId50"/>
    <p:sldId id="550" r:id="rId51"/>
    <p:sldId id="551" r:id="rId52"/>
    <p:sldId id="294" r:id="rId53"/>
    <p:sldId id="295" r:id="rId54"/>
    <p:sldId id="552" r:id="rId55"/>
    <p:sldId id="296" r:id="rId56"/>
    <p:sldId id="309" r:id="rId57"/>
  </p:sldIdLst>
  <p:sldSz cx="12192000" cy="6858000"/>
  <p:notesSz cx="6858000" cy="9144000"/>
  <p:embeddedFontLst>
    <p:embeddedFont>
      <p:font typeface="Helvetica" panose="020B060402020202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23"/>
            <p14:sldId id="258"/>
            <p14:sldId id="261"/>
            <p14:sldId id="262"/>
            <p14:sldId id="263"/>
            <p14:sldId id="524"/>
            <p14:sldId id="544"/>
            <p14:sldId id="268"/>
            <p14:sldId id="545"/>
            <p14:sldId id="266"/>
            <p14:sldId id="265"/>
            <p14:sldId id="270"/>
            <p14:sldId id="271"/>
            <p14:sldId id="546"/>
            <p14:sldId id="267"/>
            <p14:sldId id="529"/>
            <p14:sldId id="284"/>
            <p14:sldId id="525"/>
            <p14:sldId id="554"/>
            <p14:sldId id="528"/>
            <p14:sldId id="274"/>
            <p14:sldId id="283"/>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550"/>
            <p14:sldId id="551"/>
            <p14:sldId id="294"/>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4E1C87-5E96-4813-A786-3E920D3E5C29}" v="3" dt="2024-10-16T21:38:53.7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65566" autoAdjust="0"/>
  </p:normalViewPr>
  <p:slideViewPr>
    <p:cSldViewPr snapToGrid="0">
      <p:cViewPr>
        <p:scale>
          <a:sx n="80" d="100"/>
          <a:sy n="80" d="100"/>
        </p:scale>
        <p:origin x="136" y="-1264"/>
      </p:cViewPr>
      <p:guideLst/>
    </p:cSldViewPr>
  </p:slideViewPr>
  <p:notesTextViewPr>
    <p:cViewPr>
      <p:scale>
        <a:sx n="3" d="2"/>
        <a:sy n="3" d="2"/>
      </p:scale>
      <p:origin x="0" y="-1300"/>
    </p:cViewPr>
  </p:notesTextViewPr>
  <p:sorterViewPr>
    <p:cViewPr>
      <p:scale>
        <a:sx n="80" d="100"/>
        <a:sy n="80" d="100"/>
      </p:scale>
      <p:origin x="0" y="-122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docChgLst>
    <pc:chgData name="Mitchell Wand" userId="de9b44c55c049659" providerId="LiveId" clId="{D14E1C87-5E96-4813-A786-3E920D3E5C29}"/>
    <pc:docChg chg="undo custSel addSld delSld modSld sldOrd modSection">
      <pc:chgData name="Mitchell Wand" userId="de9b44c55c049659" providerId="LiveId" clId="{D14E1C87-5E96-4813-A786-3E920D3E5C29}" dt="2024-10-16T21:38:53.753" v="190"/>
      <pc:docMkLst>
        <pc:docMk/>
      </pc:docMkLst>
      <pc:sldChg chg="modSp mod">
        <pc:chgData name="Mitchell Wand" userId="de9b44c55c049659" providerId="LiveId" clId="{D14E1C87-5E96-4813-A786-3E920D3E5C29}" dt="2024-10-16T20:54:48.270" v="12" actId="15"/>
        <pc:sldMkLst>
          <pc:docMk/>
          <pc:sldMk cId="0" sldId="279"/>
        </pc:sldMkLst>
        <pc:spChg chg="mod">
          <ac:chgData name="Mitchell Wand" userId="de9b44c55c049659" providerId="LiveId" clId="{D14E1C87-5E96-4813-A786-3E920D3E5C29}" dt="2024-10-16T20:54:48.270" v="12" actId="15"/>
          <ac:spMkLst>
            <pc:docMk/>
            <pc:sldMk cId="0" sldId="279"/>
            <ac:spMk id="2" creationId="{6B5C0BF1-D2FB-FFCC-CBB7-E831D13C7421}"/>
          </ac:spMkLst>
        </pc:spChg>
      </pc:sldChg>
      <pc:sldChg chg="addSp delSp modSp add mod modTransition">
        <pc:chgData name="Mitchell Wand" userId="de9b44c55c049659" providerId="LiveId" clId="{D14E1C87-5E96-4813-A786-3E920D3E5C29}" dt="2024-10-16T21:01:05.229" v="163" actId="1076"/>
        <pc:sldMkLst>
          <pc:docMk/>
          <pc:sldMk cId="0" sldId="294"/>
        </pc:sldMkLst>
        <pc:spChg chg="add mod">
          <ac:chgData name="Mitchell Wand" userId="de9b44c55c049659" providerId="LiveId" clId="{D14E1C87-5E96-4813-A786-3E920D3E5C29}" dt="2024-10-16T20:58:57.252" v="139" actId="1076"/>
          <ac:spMkLst>
            <pc:docMk/>
            <pc:sldMk cId="0" sldId="294"/>
            <ac:spMk id="2" creationId="{F13AEB7F-DA93-7AA3-6119-29D0365DB893}"/>
          </ac:spMkLst>
        </pc:spChg>
        <pc:spChg chg="del">
          <ac:chgData name="Mitchell Wand" userId="de9b44c55c049659" providerId="LiveId" clId="{D14E1C87-5E96-4813-A786-3E920D3E5C29}" dt="2024-10-16T20:58:46.152" v="138" actId="478"/>
          <ac:spMkLst>
            <pc:docMk/>
            <pc:sldMk cId="0" sldId="294"/>
            <ac:spMk id="372" creationId="{00000000-0000-0000-0000-000000000000}"/>
          </ac:spMkLst>
        </pc:spChg>
        <pc:spChg chg="del mod">
          <ac:chgData name="Mitchell Wand" userId="de9b44c55c049659" providerId="LiveId" clId="{D14E1C87-5E96-4813-A786-3E920D3E5C29}" dt="2024-10-16T20:58:42.472" v="137" actId="478"/>
          <ac:spMkLst>
            <pc:docMk/>
            <pc:sldMk cId="0" sldId="294"/>
            <ac:spMk id="373" creationId="{00000000-0000-0000-0000-000000000000}"/>
          </ac:spMkLst>
        </pc:spChg>
        <pc:spChg chg="mod">
          <ac:chgData name="Mitchell Wand" userId="de9b44c55c049659" providerId="LiveId" clId="{D14E1C87-5E96-4813-A786-3E920D3E5C29}" dt="2024-10-16T20:59:27.792" v="142" actId="1076"/>
          <ac:spMkLst>
            <pc:docMk/>
            <pc:sldMk cId="0" sldId="294"/>
            <ac:spMk id="374" creationId="{00000000-0000-0000-0000-000000000000}"/>
          </ac:spMkLst>
        </pc:spChg>
        <pc:spChg chg="mod">
          <ac:chgData name="Mitchell Wand" userId="de9b44c55c049659" providerId="LiveId" clId="{D14E1C87-5E96-4813-A786-3E920D3E5C29}" dt="2024-10-16T21:00:52.483" v="162" actId="1076"/>
          <ac:spMkLst>
            <pc:docMk/>
            <pc:sldMk cId="0" sldId="294"/>
            <ac:spMk id="375" creationId="{00000000-0000-0000-0000-000000000000}"/>
          </ac:spMkLst>
        </pc:spChg>
        <pc:spChg chg="mod">
          <ac:chgData name="Mitchell Wand" userId="de9b44c55c049659" providerId="LiveId" clId="{D14E1C87-5E96-4813-A786-3E920D3E5C29}" dt="2024-10-16T21:00:23.211" v="160" actId="20577"/>
          <ac:spMkLst>
            <pc:docMk/>
            <pc:sldMk cId="0" sldId="294"/>
            <ac:spMk id="376" creationId="{00000000-0000-0000-0000-000000000000}"/>
          </ac:spMkLst>
        </pc:spChg>
        <pc:spChg chg="mod">
          <ac:chgData name="Mitchell Wand" userId="de9b44c55c049659" providerId="LiveId" clId="{D14E1C87-5E96-4813-A786-3E920D3E5C29}" dt="2024-10-16T21:00:03.925" v="149" actId="6549"/>
          <ac:spMkLst>
            <pc:docMk/>
            <pc:sldMk cId="0" sldId="294"/>
            <ac:spMk id="377" creationId="{00000000-0000-0000-0000-000000000000}"/>
          </ac:spMkLst>
        </pc:spChg>
        <pc:spChg chg="mod">
          <ac:chgData name="Mitchell Wand" userId="de9b44c55c049659" providerId="LiveId" clId="{D14E1C87-5E96-4813-A786-3E920D3E5C29}" dt="2024-10-16T20:59:22.906" v="141" actId="1076"/>
          <ac:spMkLst>
            <pc:docMk/>
            <pc:sldMk cId="0" sldId="294"/>
            <ac:spMk id="378" creationId="{00000000-0000-0000-0000-000000000000}"/>
          </ac:spMkLst>
        </pc:spChg>
        <pc:spChg chg="mod">
          <ac:chgData name="Mitchell Wand" userId="de9b44c55c049659" providerId="LiveId" clId="{D14E1C87-5E96-4813-A786-3E920D3E5C29}" dt="2024-10-16T20:59:06.962" v="140" actId="1076"/>
          <ac:spMkLst>
            <pc:docMk/>
            <pc:sldMk cId="0" sldId="294"/>
            <ac:spMk id="379" creationId="{00000000-0000-0000-0000-000000000000}"/>
          </ac:spMkLst>
        </pc:spChg>
        <pc:spChg chg="mod">
          <ac:chgData name="Mitchell Wand" userId="de9b44c55c049659" providerId="LiveId" clId="{D14E1C87-5E96-4813-A786-3E920D3E5C29}" dt="2024-10-16T21:00:46.858" v="161" actId="1076"/>
          <ac:spMkLst>
            <pc:docMk/>
            <pc:sldMk cId="0" sldId="294"/>
            <ac:spMk id="382" creationId="{00000000-0000-0000-0000-000000000000}"/>
          </ac:spMkLst>
        </pc:spChg>
        <pc:spChg chg="mod">
          <ac:chgData name="Mitchell Wand" userId="de9b44c55c049659" providerId="LiveId" clId="{D14E1C87-5E96-4813-A786-3E920D3E5C29}" dt="2024-10-16T21:01:05.229" v="163" actId="1076"/>
          <ac:spMkLst>
            <pc:docMk/>
            <pc:sldMk cId="0" sldId="294"/>
            <ac:spMk id="388" creationId="{00000000-0000-0000-0000-000000000000}"/>
          </ac:spMkLst>
        </pc:spChg>
      </pc:sldChg>
      <pc:sldChg chg="modSp mod">
        <pc:chgData name="Mitchell Wand" userId="de9b44c55c049659" providerId="LiveId" clId="{D14E1C87-5E96-4813-A786-3E920D3E5C29}" dt="2024-10-16T19:23:43.271" v="3" actId="2711"/>
        <pc:sldMkLst>
          <pc:docMk/>
          <pc:sldMk cId="194695561" sldId="523"/>
        </pc:sldMkLst>
        <pc:spChg chg="mod">
          <ac:chgData name="Mitchell Wand" userId="de9b44c55c049659" providerId="LiveId" clId="{D14E1C87-5E96-4813-A786-3E920D3E5C29}" dt="2024-10-16T19:23:43.271" v="3" actId="2711"/>
          <ac:spMkLst>
            <pc:docMk/>
            <pc:sldMk cId="194695561" sldId="523"/>
            <ac:spMk id="9" creationId="{22745CAE-7C07-FB16-579B-E32506BE42AC}"/>
          </ac:spMkLst>
        </pc:spChg>
      </pc:sldChg>
      <pc:sldChg chg="ord">
        <pc:chgData name="Mitchell Wand" userId="de9b44c55c049659" providerId="LiveId" clId="{D14E1C87-5E96-4813-A786-3E920D3E5C29}" dt="2024-10-16T20:51:07.641" v="7"/>
        <pc:sldMkLst>
          <pc:docMk/>
          <pc:sldMk cId="0" sldId="525"/>
        </pc:sldMkLst>
      </pc:sldChg>
      <pc:sldChg chg="modSp mod chgLayout">
        <pc:chgData name="Mitchell Wand" userId="de9b44c55c049659" providerId="LiveId" clId="{D14E1C87-5E96-4813-A786-3E920D3E5C29}" dt="2024-10-16T19:22:41.250" v="0" actId="700"/>
        <pc:sldMkLst>
          <pc:docMk/>
          <pc:sldMk cId="3345637624" sldId="526"/>
        </pc:sldMkLst>
        <pc:spChg chg="mod ord">
          <ac:chgData name="Mitchell Wand" userId="de9b44c55c049659" providerId="LiveId" clId="{D14E1C87-5E96-4813-A786-3E920D3E5C29}" dt="2024-10-16T19:22:41.250" v="0" actId="700"/>
          <ac:spMkLst>
            <pc:docMk/>
            <pc:sldMk cId="3345637624" sldId="526"/>
            <ac:spMk id="2" creationId="{C136781F-FD9A-A245-BA68-9AC51B34BDA8}"/>
          </ac:spMkLst>
        </pc:spChg>
        <pc:spChg chg="mod ord">
          <ac:chgData name="Mitchell Wand" userId="de9b44c55c049659" providerId="LiveId" clId="{D14E1C87-5E96-4813-A786-3E920D3E5C29}" dt="2024-10-16T19:22:41.250" v="0" actId="700"/>
          <ac:spMkLst>
            <pc:docMk/>
            <pc:sldMk cId="3345637624" sldId="526"/>
            <ac:spMk id="4" creationId="{EA7E4AEB-DD68-EC4B-BB36-8765865EFE83}"/>
          </ac:spMkLst>
        </pc:spChg>
        <pc:spChg chg="mod ord">
          <ac:chgData name="Mitchell Wand" userId="de9b44c55c049659" providerId="LiveId" clId="{D14E1C87-5E96-4813-A786-3E920D3E5C29}" dt="2024-10-16T19:22:41.250" v="0" actId="700"/>
          <ac:spMkLst>
            <pc:docMk/>
            <pc:sldMk cId="3345637624" sldId="526"/>
            <ac:spMk id="8" creationId="{E0413CA6-2259-6AE5-6334-2998F3B60638}"/>
          </ac:spMkLst>
        </pc:spChg>
      </pc:sldChg>
      <pc:sldChg chg="del">
        <pc:chgData name="Mitchell Wand" userId="de9b44c55c049659" providerId="LiveId" clId="{D14E1C87-5E96-4813-A786-3E920D3E5C29}" dt="2024-10-16T19:22:56.908" v="1" actId="2696"/>
        <pc:sldMkLst>
          <pc:docMk/>
          <pc:sldMk cId="695583147" sldId="527"/>
        </pc:sldMkLst>
      </pc:sldChg>
      <pc:sldChg chg="ord">
        <pc:chgData name="Mitchell Wand" userId="de9b44c55c049659" providerId="LiveId" clId="{D14E1C87-5E96-4813-A786-3E920D3E5C29}" dt="2024-10-16T20:50:42.049" v="5"/>
        <pc:sldMkLst>
          <pc:docMk/>
          <pc:sldMk cId="3348211038" sldId="545"/>
        </pc:sldMkLst>
      </pc:sldChg>
      <pc:sldChg chg="addSp modSp mod modAnim modNotesTx">
        <pc:chgData name="Mitchell Wand" userId="de9b44c55c049659" providerId="LiveId" clId="{D14E1C87-5E96-4813-A786-3E920D3E5C29}" dt="2024-10-16T21:38:53.753" v="190"/>
        <pc:sldMkLst>
          <pc:docMk/>
          <pc:sldMk cId="1377391725" sldId="551"/>
        </pc:sldMkLst>
        <pc:spChg chg="add mod">
          <ac:chgData name="Mitchell Wand" userId="de9b44c55c049659" providerId="LiveId" clId="{D14E1C87-5E96-4813-A786-3E920D3E5C29}" dt="2024-10-16T21:38:44.812" v="189" actId="20577"/>
          <ac:spMkLst>
            <pc:docMk/>
            <pc:sldMk cId="1377391725" sldId="551"/>
            <ac:spMk id="2" creationId="{E985901D-B4D4-F89B-F0D1-E40625194FE4}"/>
          </ac:spMkLst>
        </pc:spChg>
        <pc:spChg chg="mod">
          <ac:chgData name="Mitchell Wand" userId="de9b44c55c049659" providerId="LiveId" clId="{D14E1C87-5E96-4813-A786-3E920D3E5C29}" dt="2024-10-16T20:56:37.868" v="107" actId="20577"/>
          <ac:spMkLst>
            <pc:docMk/>
            <pc:sldMk cId="1377391725" sldId="551"/>
            <ac:spMk id="360" creationId="{82ED8090-BF17-B949-1125-D7E514E450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a:t>
            </a:r>
            <a:r>
              <a:rPr lang="en-US" dirty="0"/>
              <a:t>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continuous </a:t>
            </a:r>
            <a:r>
              <a:rPr lang="en-US" sz="2700" dirty="0"/>
              <a:t>development</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42945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92500" lnSpcReduction="20000"/>
          </a:bodyPr>
          <a:lstStyle/>
          <a:p>
            <a:r>
              <a:rPr lang="en-US" dirty="0"/>
              <a:t>Consider both direct (e.g. business) metrics, and indirect (e.g. system) metrics</a:t>
            </a:r>
          </a:p>
          <a:p>
            <a:r>
              <a:rPr lang="en-US" dirty="0"/>
              <a:t>Hardware</a:t>
            </a:r>
          </a:p>
          <a:p>
            <a:pPr lvl="1"/>
            <a:r>
              <a:rPr lang="en-US" dirty="0"/>
              <a:t>Voltages, temperatures, fan speeds, component health</a:t>
            </a:r>
          </a:p>
          <a:p>
            <a:r>
              <a:rPr lang="en-US" dirty="0"/>
              <a:t>OS</a:t>
            </a:r>
          </a:p>
          <a:p>
            <a:pPr lvl="1"/>
            <a:r>
              <a:rPr lang="en-US" dirty="0"/>
              <a:t>Memory usage, swap usage, disk space, CPU load</a:t>
            </a:r>
          </a:p>
          <a:p>
            <a:r>
              <a:rPr lang="en-US" dirty="0"/>
              <a:t>Middleware</a:t>
            </a:r>
          </a:p>
          <a:p>
            <a:pPr lvl="1"/>
            <a:r>
              <a:rPr lang="en-US" dirty="0"/>
              <a:t>Memory, thread/</a:t>
            </a:r>
            <a:r>
              <a:rPr lang="en-US" dirty="0" err="1"/>
              <a:t>db</a:t>
            </a:r>
            <a:r>
              <a:rPr lang="en-US" dirty="0"/>
              <a:t> connection pools, connections, response time</a:t>
            </a:r>
          </a:p>
          <a:p>
            <a:r>
              <a:rPr lang="en-US" dirty="0"/>
              <a:t>Applications</a:t>
            </a:r>
          </a:p>
          <a:p>
            <a:pPr lvl="1"/>
            <a:r>
              <a:rPr lang="en-US" dirty="0"/>
              <a:t>Business transactions, conversion rate, status of 3rd party components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10515600" cy="250796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1857403" y="4008120"/>
            <a:ext cx="8477195" cy="3002043"/>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212573" y="2473848"/>
            <a:ext cx="8498919" cy="4153058"/>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2200" dirty="0"/>
              <a:t>50,000 unique changes per-day, 4 billion test cases per-day</a:t>
            </a:r>
          </a:p>
          <a:p>
            <a:pPr lvl="1">
              <a:buFont typeface="Arial" panose="020B0604020202020204" pitchFamily="34" charset="0"/>
              <a:buChar char="•"/>
            </a:pPr>
            <a:r>
              <a:rPr sz="2200" dirty="0"/>
              <a:t>Pre-submit optimization: run fast tests for each individual change (before code review). </a:t>
            </a:r>
            <a:br>
              <a:rPr sz="2200" dirty="0"/>
            </a:br>
            <a:r>
              <a:rPr sz="2200" dirty="0"/>
              <a:t>Block merge if they fail.</a:t>
            </a:r>
          </a:p>
          <a:p>
            <a:pPr lvl="1">
              <a:buFont typeface="Arial" panose="020B0604020202020204" pitchFamily="34" charset="0"/>
              <a:buChar char="•"/>
            </a:pPr>
            <a:r>
              <a:rPr sz="2200" dirty="0"/>
              <a:t>Then: run all affected tests; “build cop” monitors and acts immediately to roll-back or fix</a:t>
            </a:r>
          </a:p>
          <a:p>
            <a:pPr lvl="1">
              <a:buFont typeface="Arial" panose="020B0604020202020204" pitchFamily="34" charset="0"/>
              <a:buChar char="•"/>
            </a:pPr>
            <a:r>
              <a:rPr sz="2200" dirty="0"/>
              <a:t>Build cop monitors integration test runs</a:t>
            </a:r>
          </a:p>
          <a:p>
            <a:pPr lvl="1">
              <a:buFont typeface="Arial" panose="020B0604020202020204" pitchFamily="34" charset="0"/>
              <a:buChar char="•"/>
            </a:pPr>
            <a:r>
              <a:rPr sz="2200" dirty="0"/>
              <a:t>Average wait time to submit a change: 11 minutes</a:t>
            </a:r>
          </a:p>
        </p:txBody>
      </p:sp>
      <p:sp>
        <p:nvSpPr>
          <p:cNvPr id="172" name="“Software Engineering at Google: Lessons Learned from Programming Over Time,” Wright, Winters and Manshreck, 2020 (O’Reilly)"/>
          <p:cNvSpPr txBox="1"/>
          <p:nvPr/>
        </p:nvSpPr>
        <p:spPr>
          <a:xfrm>
            <a:off x="1975480" y="6396495"/>
            <a:ext cx="8241039"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r>
              <a:rPr sz="1100"/>
              <a:t>“Software Engineering at Google: Lessons Learned from Programming Over Time,” Wright, Winters and Manshreck, 2020 (O’Reilly)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50</a:t>
            </a:fld>
            <a:endParaRPr lang="en-US"/>
          </a:p>
        </p:txBody>
      </p:sp>
    </p:spTree>
    <p:extLst>
      <p:ext uri="{BB962C8B-B14F-4D97-AF65-F5344CB8AC3E}">
        <p14:creationId xmlns:p14="http://schemas.microsoft.com/office/powerpoint/2010/main" val="386301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get merged into master, </a:t>
            </a:r>
          </a:p>
          <a:p>
            <a:pPr marL="342900" indent="-342900"/>
            <a:r>
              <a:rPr lang="en-US" dirty="0"/>
              <a:t>then once a week all changes from the past week are pulled into a release branch.</a:t>
            </a:r>
          </a:p>
          <a:p>
            <a:pPr marL="342900" indent="-342900"/>
            <a:r>
              <a:rPr lang="en-US" dirty="0"/>
              <a:t>For 3 days they “stabilize” the release branch – find changes that are causing very bad behavior and back them out. </a:t>
            </a:r>
          </a:p>
          <a:p>
            <a:pPr marL="342900" indent="-342900"/>
            <a:r>
              <a:rPr lang="en-US" dirty="0"/>
              <a:t>Then for the last 4 days of the week, every change that survived that stabilization gets individually pushed to production batched so that this happens 3x/day.</a:t>
            </a:r>
          </a:p>
          <a:p>
            <a:pPr marL="342900" indent="-342900"/>
            <a:r>
              <a:rPr lang="en-US" dirty="0"/>
              <a:t>Important to do small deploys so that you can isolate bad changes)</a:t>
            </a:r>
          </a:p>
          <a:p>
            <a:pPr marL="342900" indent="-342900"/>
            <a:r>
              <a:rPr lang="en-US" dirty="0"/>
              <a:t>And most important: "your change doesn't go out unless you're there that day to support it."</a:t>
            </a:r>
          </a:p>
          <a:p>
            <a:pPr marL="342900" indent="-342900"/>
            <a:endParaRPr dirty="0"/>
          </a:p>
        </p:txBody>
      </p:sp>
      <p:sp>
        <p:nvSpPr>
          <p:cNvPr id="2" name="Rectangle 1">
            <a:extLst>
              <a:ext uri="{FF2B5EF4-FFF2-40B4-BE49-F238E27FC236}">
                <a16:creationId xmlns:a16="http://schemas.microsoft.com/office/drawing/2014/main" id="{E985901D-B4D4-F89B-F0D1-E40625194FE4}"/>
              </a:ext>
            </a:extLst>
          </p:cNvPr>
          <p:cNvSpPr/>
          <p:nvPr/>
        </p:nvSpPr>
        <p:spPr>
          <a:xfrm>
            <a:off x="9239416" y="3080469"/>
            <a:ext cx="2409246" cy="277301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ln w="0"/>
                <a:solidFill>
                  <a:schemeClr val="tx1"/>
                </a:solidFill>
                <a:effectLst>
                  <a:outerShdw blurRad="38100" dist="19050" dir="2700000" algn="tl" rotWithShape="0">
                    <a:schemeClr val="dk1">
                      <a:alpha val="40000"/>
                    </a:schemeClr>
                  </a:outerShdw>
                </a:effectLst>
              </a:rPr>
              <a:t>But this didn’t scale. How many changes going out? 500-700 PER DAY. By 2016 might be pushing 10k diffs per week. ENORMOUS effort to co-ordinate. </a:t>
            </a:r>
          </a:p>
        </p:txBody>
      </p:sp>
    </p:spTree>
    <p:extLst>
      <p:ext uri="{BB962C8B-B14F-4D97-AF65-F5344CB8AC3E}">
        <p14:creationId xmlns:p14="http://schemas.microsoft.com/office/powerpoint/2010/main" val="13773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rPr dirty="0"/>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4" name="3 days"/>
          <p:cNvSpPr txBox="1"/>
          <p:nvPr/>
        </p:nvSpPr>
        <p:spPr>
          <a:xfrm>
            <a:off x="6051758" y="3849062"/>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dirty="0"/>
              <a:t>3 days</a:t>
            </a:r>
          </a:p>
        </p:txBody>
      </p:sp>
      <p:sp>
        <p:nvSpPr>
          <p:cNvPr id="375" name="All changes from week…"/>
          <p:cNvSpPr txBox="1"/>
          <p:nvPr/>
        </p:nvSpPr>
        <p:spPr>
          <a:xfrm>
            <a:off x="5346978" y="5004934"/>
            <a:ext cx="1916613" cy="50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2800" i="1"/>
            </a:pPr>
            <a:r>
              <a:rPr sz="1400" dirty="0"/>
              <a:t>All changes from week</a:t>
            </a:r>
          </a:p>
          <a:p>
            <a:pPr algn="ctr" defTabSz="410765">
              <a:defRPr sz="2800" i="1"/>
            </a:pPr>
            <a:r>
              <a:rPr sz="1400" dirty="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r>
              <a:rPr lang="en-US" sz="1100" dirty="0"/>
              <a:t>Release</a:t>
            </a:r>
            <a:endParaRPr sz="1100" dirty="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endParaRPr sz="1400" dirty="0"/>
          </a:p>
        </p:txBody>
      </p:sp>
      <p:sp>
        <p:nvSpPr>
          <p:cNvPr id="378" name="4 days"/>
          <p:cNvSpPr txBox="1"/>
          <p:nvPr/>
        </p:nvSpPr>
        <p:spPr>
          <a:xfrm>
            <a:off x="7291064" y="3849923"/>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dirty="0"/>
              <a:t>4 days</a:t>
            </a:r>
          </a:p>
        </p:txBody>
      </p:sp>
      <p:sp>
        <p:nvSpPr>
          <p:cNvPr id="379" name="All changes that survived stabilizing"/>
          <p:cNvSpPr txBox="1"/>
          <p:nvPr/>
        </p:nvSpPr>
        <p:spPr>
          <a:xfrm>
            <a:off x="8271991" y="3785601"/>
            <a:ext cx="2672654"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2800" i="1"/>
            </a:lvl1pPr>
          </a:lstStyle>
          <a:p>
            <a:r>
              <a:rPr sz="1400" dirty="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675580" y="6007840"/>
            <a:ext cx="2752355" cy="718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dirty="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4400996" y="2732173"/>
            <a:ext cx="5207322"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dirty="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dirty="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“When in doubt back out”</a:t>
            </a:r>
          </a:p>
        </p:txBody>
      </p:sp>
      <p:sp>
        <p:nvSpPr>
          <p:cNvPr id="2" name="production">
            <a:extLst>
              <a:ext uri="{FF2B5EF4-FFF2-40B4-BE49-F238E27FC236}">
                <a16:creationId xmlns:a16="http://schemas.microsoft.com/office/drawing/2014/main" id="{F13AEB7F-DA93-7AA3-6119-29D0365DB893}"/>
              </a:ext>
            </a:extLst>
          </p:cNvPr>
          <p:cNvSpPr txBox="1"/>
          <p:nvPr/>
        </p:nvSpPr>
        <p:spPr>
          <a:xfrm>
            <a:off x="2549751" y="4421021"/>
            <a:ext cx="3132010" cy="433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lang="en-US" sz="2350" dirty="0"/>
              <a:t>release branch (weekly)</a:t>
            </a:r>
            <a:endParaRPr sz="2350" dirty="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development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latin typeface="+mj-lt"/>
              </a:rPr>
              <a:t>“That morning, a software bug in an update to the </a:t>
            </a:r>
            <a:r>
              <a:rPr sz="1200" dirty="0" err="1">
                <a:latin typeface="+mj-lt"/>
              </a:rPr>
              <a:t>DynamicSource</a:t>
            </a:r>
            <a:r>
              <a:rPr sz="1200" dirty="0">
                <a:latin typeface="+mj-lt"/>
              </a:rPr>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latin typeface="+mj-lt"/>
            </a:endParaRPr>
          </a:p>
          <a:p>
            <a:pPr algn="just" defTabSz="292100">
              <a:defRPr>
                <a:solidFill>
                  <a:srgbClr val="000000"/>
                </a:solidFill>
                <a:latin typeface="+mj-lt"/>
                <a:ea typeface="+mj-ea"/>
                <a:cs typeface="+mj-cs"/>
                <a:sym typeface="Helvetica Neue"/>
              </a:defRPr>
            </a:pPr>
            <a:r>
              <a:rPr sz="1200" dirty="0">
                <a:latin typeface="+mj-lt"/>
              </a:rPr>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latin typeface="+mj-lt"/>
            </a:endParaRPr>
          </a:p>
          <a:p>
            <a:pPr algn="just" defTabSz="292100">
              <a:defRPr>
                <a:solidFill>
                  <a:srgbClr val="000000"/>
                </a:solidFill>
                <a:latin typeface="+mj-lt"/>
                <a:ea typeface="+mj-ea"/>
                <a:cs typeface="+mj-cs"/>
                <a:sym typeface="Helvetica Neue"/>
              </a:defRPr>
            </a:pPr>
            <a:r>
              <a:rPr sz="1200" dirty="0">
                <a:latin typeface="+mj-lt"/>
              </a:rPr>
              <a:t>Both planes headed down the runway with less power and at lower speed than they should have. And with the jets judged lighter than they actually were, the pilots rotated too early</a:t>
            </a:r>
            <a:br>
              <a:rPr sz="1200" dirty="0">
                <a:latin typeface="+mj-lt"/>
              </a:rPr>
            </a:br>
            <a:br>
              <a:rPr sz="1200" dirty="0">
                <a:latin typeface="+mj-lt"/>
              </a:rPr>
            </a:br>
            <a:r>
              <a:rPr sz="1200" dirty="0">
                <a:latin typeface="+mj-lt"/>
              </a:rPr>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latin typeface="Aptos" panose="020B0004020202020204" pitchFamily="34" charset="0"/>
              </a:rPr>
              <a:t>Continuous integration: Perform frequent integrations with entire codebase, running integration-scale tests</a:t>
            </a:r>
          </a:p>
          <a:p>
            <a:pPr marL="400050" indent="-342900"/>
            <a:r>
              <a:rPr lang="en-US" sz="3100" dirty="0">
                <a:latin typeface="Aptos" panose="020B0004020202020204" pitchFamily="34" charset="0"/>
              </a:rPr>
              <a:t>Continuous delivery: Deploy frequently and monitor</a:t>
            </a:r>
          </a:p>
          <a:p>
            <a:pPr marL="400050" indent="-342900"/>
            <a:endParaRPr sz="3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2879407" y="6248370"/>
            <a:ext cx="4279633"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1450"/>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11196</TotalTime>
  <Words>11277</Words>
  <Application>Microsoft Office PowerPoint</Application>
  <PresentationFormat>Widescreen</PresentationFormat>
  <Paragraphs>653</Paragraphs>
  <Slides>56</Slides>
  <Notes>48</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Helvetica</vt:lpstr>
      <vt:lpstr>Wingdings</vt:lpstr>
      <vt:lpstr>Arial</vt:lpstr>
      <vt:lpstr>Verdana</vt:lpstr>
      <vt:lpstr>Calibri</vt:lpstr>
      <vt:lpstr>Aptos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Continuous Integration is Highly Configurable</vt:lpstr>
      <vt:lpstr>You could set up multiple CI processes</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does not mean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Facebook: "Move fast and break things"</vt:lpstr>
      <vt:lpstr>Facebook used to have an elaborate system of branches </vt:lpstr>
      <vt:lpstr>Deployment Example: Facebook.com</vt:lpstr>
      <vt:lpstr>Deployment Example</vt:lpstr>
      <vt:lpstr>Post-2016: Truly Continuous Releases from Master Branch (excerpts from blog post)</vt:lpstr>
      <vt:lpstr>Post-2016: truly continuous releases from master branch</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151</cp:revision>
  <dcterms:created xsi:type="dcterms:W3CDTF">2021-01-07T15:19:22Z</dcterms:created>
  <dcterms:modified xsi:type="dcterms:W3CDTF">2024-10-16T21:39:01Z</dcterms:modified>
</cp:coreProperties>
</file>